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28016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Performance Report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731520" y="2423160"/>
            <a:ext cx="274320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2651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[Company Name]  |  [Reporting Period]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858000" y="44805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Mary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731520" y="1691640"/>
            <a:ext cx="182880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20116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4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251460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[Schedule follow-up review meeting for DD/MM/YYYY]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[Finalise budget reallocation recommendations]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[Begin implementation of priority actions by DD/MM/YYYY]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365760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Name]  |  [your.email@company.com]  |  [Phone]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[Company Name]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448056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Powered by Marketing Mary  |  marketingmary.ai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82880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05156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[£XX]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16459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92024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4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[trend]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560320" y="1005840"/>
            <a:ext cx="182880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560320" y="105156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[XXX]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560320" y="16459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MQLs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560320" y="192024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4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[trend]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663440" y="1005840"/>
            <a:ext cx="182880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663440" y="105156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[£XX]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4663440" y="16459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Pipeline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663440" y="192024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4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[trend]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766560" y="1005840"/>
            <a:ext cx="182880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766560" y="105156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[£XX]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6766560" y="16459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766560" y="192024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4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[trend]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" y="246888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highlights this period: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[Summary point 1 - e.g., Revenue exceeded target by 12%]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[Summary point 2 - e.g., MQL volume grew 18% MoM]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[Summary point 3 - e.g., CAC reduced by 8% through channel optimisation]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[Summary point 4 - e.g., Content pipeline delivering 3x more leads]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943600" y="480060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Mary | marketingmary.ai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Goals vs Actuals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371600"/>
                <a:gridCol w="1371600"/>
                <a:gridCol w="1371600"/>
                <a:gridCol w="21031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KPI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Target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Actual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Variance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Status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Sessions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50,000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52,400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+4.8%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6A34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 Track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MQLs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250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238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-4.8%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Close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SQLs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+6.3%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6A34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 Track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Pipeline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£500K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£475K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-5.0%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Close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Customers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-20%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C262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Off Track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Revenue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£200K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£215K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+7.5%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6A34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 Track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943600" y="480060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Mary | marketingmary.ai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 Performance</a:t>
            </a:r>
            <a:endParaRPr lang="en-US" sz="2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914400"/>
                <a:gridCol w="1097280"/>
                <a:gridCol w="914400"/>
                <a:gridCol w="32918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Channel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Leads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Revenue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ROAS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Performance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Organic Search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£82K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8.2x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D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4785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████████████████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Paid Search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£54K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3.1x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3A5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██████████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Email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£41K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12.5x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3A5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████████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LinkedIn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£22K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2.8x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3A5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█████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Content Syndication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£15K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4.2x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3A5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███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Events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£18K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1.5x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3A5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██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3840480"/>
            <a:ext cx="73152" cy="457200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6" name="Text 3"/>
          <p:cNvSpPr/>
          <p:nvPr/>
        </p:nvSpPr>
        <p:spPr>
          <a:xfrm>
            <a:off x="685800" y="38404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performer highlighted — Organic Search delivers highest lead volume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5943600" y="480060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Mary | marketingmary.ai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 Performance</a:t>
            </a:r>
            <a:endParaRPr lang="en-US" sz="2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914400"/>
        </p:xfrm>
        <a:graphic>
          <a:graphicData uri="http://schemas.openxmlformats.org/drawingml/2006/table">
            <a:tbl>
              <a:tblPr/>
              <a:tblGrid>
                <a:gridCol w="4114800"/>
                <a:gridCol w="1371600"/>
                <a:gridCol w="13716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Content Title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Views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Leads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Conv Rate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[Top performing blog post title]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4,280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0.98%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[Second content piece]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3,150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1.11%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[Third content piece]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2,890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0.97%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[Fourth content piece]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2,410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0.91%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[Fifth content piece]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1,960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0.92%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347472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3474720"/>
            <a:ext cx="73152" cy="1097280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7" name="Text 4"/>
          <p:cNvSpPr/>
          <p:nvPr/>
        </p:nvSpPr>
        <p:spPr>
          <a:xfrm>
            <a:off x="731520" y="3520440"/>
            <a:ext cx="77724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Insight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[e.g., Long-form guides with downloadable templates convert 3x better than standard blog posts. Consider adding templates to top 10 posts.]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5943600" y="480060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Mary | marketingmary.ai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Pipeline &amp; Revenue Attribution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Marketing-Influenced Pipeline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Pipeline Created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017520" y="1554480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[£XXX]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05740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Marketing-Influenced %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017520" y="2057400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[XX%]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256032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Deal Size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017520" y="2560320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[£XX]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306324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 Rate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017520" y="3063240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[XX%]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846320" y="1005840"/>
            <a:ext cx="3657600" cy="548640"/>
          </a:xfrm>
          <a:prstGeom prst="rect">
            <a:avLst/>
          </a:prstGeom>
          <a:solidFill>
            <a:srgbClr val="1A3A5C"/>
          </a:solidFill>
          <a:ln/>
          <a:effectLst>
            <a:outerShdw sx="100000" sy="100000" kx="0" ky="0" algn="bl" rotWithShape="0" blurRad="25400" dist="127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846320" y="100584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Visitors  [XX,XXX]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212080" y="1691640"/>
            <a:ext cx="2926080" cy="548640"/>
          </a:xfrm>
          <a:prstGeom prst="rect">
            <a:avLst/>
          </a:prstGeom>
          <a:solidFill>
            <a:srgbClr val="1A3A5C"/>
          </a:solidFill>
          <a:ln/>
          <a:effectLst>
            <a:outerShdw sx="100000" sy="100000" kx="0" ky="0" algn="bl" rotWithShape="0" blurRad="25400" dist="12700" dir="810000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5212080" y="169164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Leads  [X,XXX]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5577840" y="2377440"/>
            <a:ext cx="2194560" cy="548640"/>
          </a:xfrm>
          <a:prstGeom prst="rect">
            <a:avLst/>
          </a:prstGeom>
          <a:solidFill>
            <a:srgbClr val="1A3A5C"/>
          </a:solidFill>
          <a:ln/>
          <a:effectLst>
            <a:outerShdw sx="100000" sy="100000" kx="0" ky="0" algn="bl" rotWithShape="0" blurRad="25400" dist="12700" dir="8100000">
              <a:srgbClr val="000000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577840" y="2377440"/>
            <a:ext cx="2194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MQLs  [XXX]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5943600" y="3063240"/>
            <a:ext cx="1463040" cy="548640"/>
          </a:xfrm>
          <a:prstGeom prst="rect">
            <a:avLst/>
          </a:prstGeom>
          <a:solidFill>
            <a:srgbClr val="1A3A5C"/>
          </a:solidFill>
          <a:ln/>
          <a:effectLst>
            <a:outerShdw sx="100000" sy="100000" kx="0" ky="0" algn="bl" rotWithShape="0" blurRad="25400" dist="12700" dir="8100000">
              <a:srgbClr val="000000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943600" y="306324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SQLs  [XX]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263640" y="3749040"/>
            <a:ext cx="822960" cy="548640"/>
          </a:xfrm>
          <a:prstGeom prst="rect">
            <a:avLst/>
          </a:prstGeom>
          <a:solidFill>
            <a:srgbClr val="F4785C"/>
          </a:solidFill>
          <a:ln/>
          <a:effectLst>
            <a:outerShdw sx="100000" sy="100000" kx="0" ky="0" algn="bl" rotWithShape="0" blurRad="25400" dist="12700" dir="8100000">
              <a:srgbClr val="000000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6263640" y="3749040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Customers  [XX]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46320" y="384048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Attribution by Channel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846320" y="416052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Organic Search: [XX%]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Paid Search: [XX%]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Email: [XX%]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Other: [XX%]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943600" y="480060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Mary | marketingmary.ai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 vs Actual</a:t>
            </a:r>
            <a:endParaRPr lang="en-US" sz="2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1828800"/>
                <a:gridCol w="182880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Category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Budget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Actual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Variance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5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Paid Media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£25,000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£23,500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-£1,500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Content Production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£15,000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£14,200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-£800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Events &amp; Sponsorship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£10,000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£11,800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+£1,800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Tools &amp; Software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£8,000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£7,950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-£50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Agency Fees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£12,000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£12,000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£70,000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£69,450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6A34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-£550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0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2743200" y="3657600"/>
            <a:ext cx="3657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2743200" y="365760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 Utilisation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99.2% — [£550 under budget]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943600" y="480060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Mary | marketingmary.ai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Learnings &amp; Insights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256032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05840"/>
            <a:ext cx="256032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14300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Worked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94360" y="1600200"/>
            <a:ext cx="228600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[e.g., Template downloads drove 42% of all MQLs]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[e.g., LinkedIn thought-leadership posts doubled engagement]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[e.g., Email nurture sequence improved SQL conversion by 15%]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91840" y="1005840"/>
            <a:ext cx="256032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91840" y="1005840"/>
            <a:ext cx="256032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10" name="Text 8"/>
          <p:cNvSpPr/>
          <p:nvPr/>
        </p:nvSpPr>
        <p:spPr>
          <a:xfrm>
            <a:off x="3429000" y="114300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Didn't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429000" y="1600200"/>
            <a:ext cx="228600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[e.g., Paid social CPL increased 25% with lower quality]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[e.g., Webinar attendance dropped 30% vs last quarter]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[e.g., Homepage A/B test showed no significant lift]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6126480" y="1005840"/>
            <a:ext cx="256032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126480" y="1005840"/>
            <a:ext cx="256032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14" name="Text 12"/>
          <p:cNvSpPr/>
          <p:nvPr/>
        </p:nvSpPr>
        <p:spPr>
          <a:xfrm>
            <a:off x="6263640" y="114300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Surprises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63640" y="1600200"/>
            <a:ext cx="228600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[e.g., Organic traffic from AI-cited snippets grew 18%]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[e.g., Partner referrals outperformed paid by 3x on ROAS]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[e.g., Mobile conversion rate overtook desktop for first time]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943600" y="480060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Mary | marketingmary.ai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Recommendations for Next Period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457200" cy="45720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0058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51560" y="1005840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Template-Led Content Strategy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051560" y="1325880"/>
            <a:ext cx="59436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Increase template production to 4/month based on high conversion rates. Add templates to top 10 existing posts.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7315200" y="1097280"/>
            <a:ext cx="1097280" cy="32004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0" y="109728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1965960"/>
            <a:ext cx="457200" cy="45720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51560" y="1965960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Reallocate Paid Social Budget to Organic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051560" y="2286000"/>
            <a:ext cx="59436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 30% of paid social spend to SEO content production given superior ROAS and declining paid performance.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7315200" y="2057400"/>
            <a:ext cx="1097280" cy="32004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0" y="205740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2926080"/>
            <a:ext cx="457200" cy="45720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29260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051560" y="2926080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Partner Referral Programme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051560" y="3246120"/>
            <a:ext cx="59436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Formalise the partner channel with tracking, incentives, and co-marketing collateral based on strong organic results.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7315200" y="3017520"/>
            <a:ext cx="1097280" cy="32004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0" y="301752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" y="3886200"/>
            <a:ext cx="457200" cy="45720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3886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051560" y="3886200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Revamp Webinar Format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051560" y="4206240"/>
            <a:ext cx="59436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shorter (20-min) interactive formats with live Q&amp;A to address attendance decline. Consider podcast alternative.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7315200" y="3977640"/>
            <a:ext cx="1097280" cy="32004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7" name="Text 25"/>
          <p:cNvSpPr/>
          <p:nvPr/>
        </p:nvSpPr>
        <p:spPr>
          <a:xfrm>
            <a:off x="7315200" y="397764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943600" y="480060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Mary | marketingmary.ai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Performance Report Template</dc:title>
  <dc:subject>PptxGenJS Presentation</dc:subject>
  <dc:creator>Marketing Mary</dc:creator>
  <cp:lastModifiedBy>Marketing Mary</cp:lastModifiedBy>
  <cp:revision>1</cp:revision>
  <dcterms:created xsi:type="dcterms:W3CDTF">2026-04-25T16:07:10Z</dcterms:created>
  <dcterms:modified xsi:type="dcterms:W3CDTF">2026-04-25T16:07:10Z</dcterms:modified>
</cp:coreProperties>
</file>