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E2761"/>
              </a:solidFill>
              <a:effectLst/>
            </c:spPr>
          </c:dPt>
          <c:dPt>
            <c:idx val="1"/>
            <c:bubble3D val="0"/>
            <c:spPr>
              <a:solidFill>
                <a:srgbClr val="F4785C"/>
              </a:solidFill>
              <a:effectLst/>
            </c:spPr>
          </c:dPt>
          <c:dPt>
            <c:idx val="2"/>
            <c:bubble3D val="0"/>
            <c:spPr>
              <a:solidFill>
                <a:srgbClr val="3B82F6"/>
              </a:solidFill>
              <a:effectLst/>
            </c:spPr>
          </c:dPt>
          <c:dPt>
            <c:idx val="3"/>
            <c:bubble3D val="0"/>
            <c:spPr>
              <a:solidFill>
                <a:srgbClr val="8B5CF6"/>
              </a:solidFill>
              <a:effectLst/>
            </c:spPr>
          </c:dPt>
          <c:dPt>
            <c:idx val="4"/>
            <c:bubble3D val="0"/>
            <c:spPr>
              <a:solidFill>
                <a:srgbClr val="999999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2D2D2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2D2D2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2D2D2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2D2D2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2D2D2D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Demand Gen</c:v>
                </c:pt>
                <c:pt idx="1">
                  <c:v>Content</c:v>
                </c:pt>
                <c:pt idx="2">
                  <c:v>Events</c:v>
                </c:pt>
                <c:pt idx="3">
                  <c:v>Brand</c:v>
                </c:pt>
                <c:pt idx="4">
                  <c:v>Tools &amp; Tech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35</c:v>
                </c:pt>
                <c:pt idx="1">
                  <c:v>25</c:v>
                </c:pt>
                <c:pt idx="2">
                  <c:v>15</c:v>
                </c:pt>
                <c:pt idx="3">
                  <c:v>10</c:v>
                </c:pt>
                <c:pt idx="4">
                  <c:v>15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42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Strategy Template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Edition  |  [Your Company Name]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2834640"/>
            <a:ext cx="2286000" cy="45720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44805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Powered by Marketing Mary  |  marketingmary.ai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F4785C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90-Day Go-to-Market Timeline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26974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F5F5F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2697480" cy="73152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14300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1: Foundation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2514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Finalise ICP &amp; messaging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paid search campaigns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CRM &amp; lead scoring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 4 cornerstone articles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landing pages &amp; CTAs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46120" y="1005840"/>
            <a:ext cx="26974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F5F5F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46120" y="1005840"/>
            <a:ext cx="2697480" cy="73152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0" name="Text 8"/>
          <p:cNvSpPr/>
          <p:nvPr/>
        </p:nvSpPr>
        <p:spPr>
          <a:xfrm>
            <a:off x="3337560" y="114300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2: Acceleration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337560" y="1600200"/>
            <a:ext cx="2514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LinkedIn ABM campaigns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Host first product webinar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 partner channels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 case study &amp; report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Optimise conversion funnels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26480" y="1005840"/>
            <a:ext cx="26974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F5F5F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1005840"/>
            <a:ext cx="2697480" cy="73152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4" name="Text 12"/>
          <p:cNvSpPr/>
          <p:nvPr/>
        </p:nvSpPr>
        <p:spPr>
          <a:xfrm>
            <a:off x="6217920" y="114300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3: Scale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217920" y="1600200"/>
            <a:ext cx="2514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winning channels 2x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referral programme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Attend/sponsor first event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email nurture sequence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&amp; reallocate budget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KPIs &amp; Success Criteria</a:t>
            </a:r>
            <a:endParaRPr lang="en-US" sz="26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05840"/>
          <a:ext cx="841248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645920"/>
                <a:gridCol w="2194560"/>
                <a:gridCol w="201168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Metric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Target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SaaS Benchmark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 Acquisition Cost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£[X]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£200-£500 (SMB)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LTV:CAC Ratio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[X]:1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3:1 minimum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Trial-to-Paid Rate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15-25%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MQL-to-SQL Rate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25-35%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Net Dollar Retention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110-130%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Magic Number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&gt; 0.75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365760" y="4114800"/>
            <a:ext cx="8412480" cy="36576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6" name="Text 3"/>
          <p:cNvSpPr/>
          <p:nvPr/>
        </p:nvSpPr>
        <p:spPr>
          <a:xfrm>
            <a:off x="365760" y="420624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Benchmarks based on SaaS industry medians. Adjust targets to your stage and segment.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Execute?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2286000" cy="45720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1737360"/>
            <a:ext cx="411480" cy="411480"/>
          </a:xfrm>
          <a:prstGeom prst="ellipse">
            <a:avLst/>
          </a:prstGeom>
          <a:solidFill>
            <a:srgbClr val="F4785C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373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25880" y="173736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Customise this template with your market data, ICP, and budget figures.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31520" y="2423160"/>
            <a:ext cx="411480" cy="411480"/>
          </a:xfrm>
          <a:prstGeom prst="ellipse">
            <a:avLst/>
          </a:prstGeom>
          <a:solidFill>
            <a:srgbClr val="F4785C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4231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325880" y="242316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 your team around the GTM model, channels, and 90-day priorities.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31520" y="3108960"/>
            <a:ext cx="411480" cy="411480"/>
          </a:xfrm>
          <a:prstGeom prst="ellipse">
            <a:avLst/>
          </a:prstGeom>
          <a:solidFill>
            <a:srgbClr val="F4785C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1089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25880" y="310896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your dashboards, assign KPI owners, and start executing.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7680960" cy="640080"/>
          </a:xfrm>
          <a:prstGeom prst="rect">
            <a:avLst/>
          </a:prstGeom>
          <a:solidFill>
            <a:srgbClr val="F4785C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>
            <a:hlinkClick r:id="rIdundefined" tooltip=""/>
          </p:cNvPr>
          <p:cNvSpPr/>
          <p:nvPr/>
        </p:nvSpPr>
        <p:spPr>
          <a:xfrm>
            <a:off x="731520" y="384048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 help from Marketing Mary  →  </a:t>
            </a:r>
            <a:pPr algn="ctr" indent="0" marL="0">
              <a:buNone/>
            </a:pPr>
            <a:r>
              <a:rPr lang="en-US" sz="1600" u="sng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  <a:hlinkClick r:id="rIdundefined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marketingmary.ai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7" name="Text 15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560320" cy="25603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256032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2801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73736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£[X]B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" y="256032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Addressable Market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91840" y="1097280"/>
            <a:ext cx="2560320" cy="25603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91840" y="1097280"/>
            <a:ext cx="256032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1" name="Text 9"/>
          <p:cNvSpPr/>
          <p:nvPr/>
        </p:nvSpPr>
        <p:spPr>
          <a:xfrm>
            <a:off x="3291840" y="12801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291840" y="173736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£[X]M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3291840" y="256032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Serviceable Addressable Market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26480" y="1097280"/>
            <a:ext cx="2560320" cy="25603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1097280"/>
            <a:ext cx="256032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6" name="Text 14"/>
          <p:cNvSpPr/>
          <p:nvPr/>
        </p:nvSpPr>
        <p:spPr>
          <a:xfrm>
            <a:off x="6126480" y="12801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126480" y="173736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£[X]M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126480" y="256032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Serviceable Obtainable Market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3931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[Edit with your market data]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Ideal Customer Profile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931920" cy="34747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05840"/>
            <a:ext cx="393192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14300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Company Profile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1645920"/>
            <a:ext cx="356616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Industry:  [e.g. B2B Technology]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Company Size:  [50-500 employees]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Revenue:  [£5M-£50M]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 Stack:  [CRM, MAP, etc.]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Geography:  [UK / EMEA / Global]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Buying Process:  [Committee / Champion]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005840"/>
            <a:ext cx="3931920" cy="347472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05840"/>
            <a:ext cx="393192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0" name="Text 8"/>
          <p:cNvSpPr/>
          <p:nvPr/>
        </p:nvSpPr>
        <p:spPr>
          <a:xfrm>
            <a:off x="4937760" y="114300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Persona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937760" y="1645920"/>
            <a:ext cx="356616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Title:  [VP Marketing / CMO]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Pain Points:  [List 3 key pains]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Goals:  [Pipeline growth, efficiency]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Authority:  [£XX,000/year]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Metrics:  [CAC, pipeline]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Objections:  [Common concerns]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Model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2651760" cy="292608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265176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14300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Sales-Led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155448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High-touch sales process with dedicated AEs and SDRs.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2920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for: </a:t>
            </a:r>
            <a:pPr indent="0" marL="0">
              <a:buNone/>
            </a:pPr>
            <a:r>
              <a:rPr lang="en-US" sz="9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ACV &gt; £25K, complex products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02920" y="27432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Metrics: </a:t>
            </a:r>
            <a:pPr indent="0" marL="0">
              <a:buNone/>
            </a:pPr>
            <a:r>
              <a:rPr lang="en-US" sz="9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SQL-to-Close, ACV, Sales Cycle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46120" y="1005840"/>
            <a:ext cx="2651760" cy="292608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005840"/>
            <a:ext cx="265176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2" name="Text 10"/>
          <p:cNvSpPr/>
          <p:nvPr/>
        </p:nvSpPr>
        <p:spPr>
          <a:xfrm>
            <a:off x="3246120" y="114300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Product-Led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383280" y="155448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Self-serve acquisition with freemium or free trial.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383280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for: </a:t>
            </a:r>
            <a:pPr indent="0" marL="0">
              <a:buNone/>
            </a:pPr>
            <a:r>
              <a:rPr lang="en-US" sz="9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ACV &lt; £5K, simple onboarding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383280" y="27432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Metrics: </a:t>
            </a:r>
            <a:pPr indent="0" marL="0">
              <a:buNone/>
            </a:pPr>
            <a:r>
              <a:rPr lang="en-US" sz="9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PQL Rate, Time-to-Value, NRR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05840"/>
            <a:ext cx="2651760" cy="292608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05840"/>
            <a:ext cx="265176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8" name="Text 16"/>
          <p:cNvSpPr/>
          <p:nvPr/>
        </p:nvSpPr>
        <p:spPr>
          <a:xfrm>
            <a:off x="6126480" y="114300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263640" y="155448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PLG motion with sales assist for expansion.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263640" y="22860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for: </a:t>
            </a:r>
            <a:pPr indent="0" marL="0">
              <a:buNone/>
            </a:pPr>
            <a:r>
              <a:rPr lang="en-US" sz="9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Mid-market, expansion revenue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63640" y="27432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Metrics: </a:t>
            </a:r>
            <a:pPr indent="0" marL="0">
              <a:buNone/>
            </a:pPr>
            <a:r>
              <a:rPr lang="en-US" sz="9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PQL-to-SQL, Expansion MRR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371600" y="4114800"/>
            <a:ext cx="6400800" cy="457200"/>
          </a:xfrm>
          <a:prstGeom prst="rect">
            <a:avLst/>
          </a:prstGeom>
          <a:solidFill>
            <a:srgbClr val="F4785C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371600" y="41148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model fits your product?  Select and customise above.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Landscape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1097280" y="914400"/>
            <a:ext cx="4754880" cy="3657600"/>
          </a:xfrm>
          <a:prstGeom prst="rect">
            <a:avLst/>
          </a:prstGeom>
          <a:solidFill>
            <a:srgbClr val="F5F5F5"/>
          </a:solidFill>
          <a:ln w="12700">
            <a:solidFill>
              <a:srgbClr val="99999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474720" y="914400"/>
            <a:ext cx="0" cy="3657600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</p:sp>
      <p:sp>
        <p:nvSpPr>
          <p:cNvPr id="6" name="Shape 4"/>
          <p:cNvSpPr/>
          <p:nvPr/>
        </p:nvSpPr>
        <p:spPr>
          <a:xfrm>
            <a:off x="1097280" y="2743200"/>
            <a:ext cx="4754880" cy="0"/>
          </a:xfrm>
          <a:prstGeom prst="line">
            <a:avLst/>
          </a:prstGeom>
          <a:noFill/>
          <a:ln w="12700">
            <a:solidFill>
              <a:srgbClr val="999999"/>
            </a:solidFill>
            <a:prstDash val="dash"/>
          </a:ln>
        </p:spPr>
      </p:sp>
      <p:sp>
        <p:nvSpPr>
          <p:cNvPr id="7" name="Text 5"/>
          <p:cNvSpPr/>
          <p:nvPr/>
        </p:nvSpPr>
        <p:spPr>
          <a:xfrm>
            <a:off x="1097280" y="457200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Completeness  →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 rot="16200000">
            <a:off x="91440" y="246888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Ease of Use →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280160" y="10972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Niche</a:t>
            </a:r>
            <a:endParaRPr lang="en-US" sz="900" dirty="0"/>
          </a:p>
          <a:p>
            <a:pPr indent="0" marL="0">
              <a:buNone/>
            </a:pPr>
            <a:r>
              <a:rPr lang="en-US" sz="9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749040" y="10972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Feature-Rich</a:t>
            </a:r>
            <a:endParaRPr lang="en-US" sz="900" dirty="0"/>
          </a:p>
          <a:p>
            <a:pPr indent="0" marL="0">
              <a:buNone/>
            </a:pPr>
            <a:r>
              <a:rPr lang="en-US" sz="9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280160" y="37490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Niche</a:t>
            </a:r>
            <a:endParaRPr lang="en-US" sz="900" dirty="0"/>
          </a:p>
          <a:p>
            <a:pPr indent="0" marL="0">
              <a:buNone/>
            </a:pPr>
            <a:r>
              <a:rPr lang="en-US" sz="9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Complex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49040" y="374904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Feature-Rich</a:t>
            </a:r>
            <a:endParaRPr lang="en-US" sz="900" dirty="0"/>
          </a:p>
          <a:p>
            <a:pPr indent="0" marL="0">
              <a:buNone/>
            </a:pPr>
            <a:r>
              <a:rPr lang="en-US" sz="9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Complex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011680" y="1645920"/>
            <a:ext cx="228600" cy="228600"/>
          </a:xfrm>
          <a:prstGeom prst="ellipse">
            <a:avLst/>
          </a:prstGeom>
          <a:solidFill>
            <a:srgbClr val="999999"/>
          </a:solidFill>
          <a:ln/>
        </p:spPr>
      </p:sp>
      <p:sp>
        <p:nvSpPr>
          <p:cNvPr id="14" name="Text 12"/>
          <p:cNvSpPr/>
          <p:nvPr/>
        </p:nvSpPr>
        <p:spPr>
          <a:xfrm>
            <a:off x="2286000" y="16002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[Competitor 1]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4389120" y="1463040"/>
            <a:ext cx="228600" cy="228600"/>
          </a:xfrm>
          <a:prstGeom prst="ellipse">
            <a:avLst/>
          </a:prstGeom>
          <a:solidFill>
            <a:srgbClr val="999999"/>
          </a:solidFill>
          <a:ln/>
        </p:spPr>
      </p:sp>
      <p:sp>
        <p:nvSpPr>
          <p:cNvPr id="16" name="Text 14"/>
          <p:cNvSpPr/>
          <p:nvPr/>
        </p:nvSpPr>
        <p:spPr>
          <a:xfrm>
            <a:off x="4663440" y="14173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[Competitor 2]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1828800" y="3108960"/>
            <a:ext cx="228600" cy="228600"/>
          </a:xfrm>
          <a:prstGeom prst="ellipse">
            <a:avLst/>
          </a:prstGeom>
          <a:solidFill>
            <a:srgbClr val="999999"/>
          </a:solidFill>
          <a:ln/>
        </p:spPr>
      </p:sp>
      <p:sp>
        <p:nvSpPr>
          <p:cNvPr id="18" name="Text 16"/>
          <p:cNvSpPr/>
          <p:nvPr/>
        </p:nvSpPr>
        <p:spPr>
          <a:xfrm>
            <a:off x="2103120" y="30632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[Competitor 3]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4572000" y="3291840"/>
            <a:ext cx="228600" cy="228600"/>
          </a:xfrm>
          <a:prstGeom prst="ellipse">
            <a:avLst/>
          </a:prstGeom>
          <a:solidFill>
            <a:srgbClr val="999999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32461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[Competitor 4]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840480" y="2011680"/>
            <a:ext cx="274320" cy="274320"/>
          </a:xfrm>
          <a:prstGeom prst="ellipse">
            <a:avLst/>
          </a:prstGeom>
          <a:solidFill>
            <a:srgbClr val="F4785C"/>
          </a:solidFill>
          <a:ln/>
        </p:spPr>
      </p:sp>
      <p:sp>
        <p:nvSpPr>
          <p:cNvPr id="22" name="Text 20"/>
          <p:cNvSpPr/>
          <p:nvPr/>
        </p:nvSpPr>
        <p:spPr>
          <a:xfrm>
            <a:off x="4160520" y="19659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Position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217920" y="914400"/>
            <a:ext cx="2560320" cy="365760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400800" y="10058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00800" y="1463040"/>
            <a:ext cx="21945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[Advantage 1]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[Advantage 2]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[Advantage 3]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[Key differentiator]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Acquisition Channels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05840"/>
          <a:ext cx="841248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1280160"/>
                <a:gridCol w="1828800"/>
                <a:gridCol w="118872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Channel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Budget 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Target CAC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Expected Volume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Timeline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Paid Search (Google)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£[X]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 leads/mo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Month 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LinkedIn Ads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£[X]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 leads/mo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Month 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Content / SEO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£[X]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 leads/mo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Month 3+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Events &amp; Webinars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£[X]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 leads/mo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Month 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Partnerships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£[X]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 leads/mo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Month 2+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Referral Programme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£[X]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[X] leads/mo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2D2D2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Month 3+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365760" y="4114800"/>
            <a:ext cx="8412480" cy="36576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6" name="Text 3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Funnel &amp; Targets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914400" y="1005840"/>
            <a:ext cx="7315200" cy="45720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0058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Visitors:  [X,000]/mo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321040" y="10058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3-5% →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1280160" y="1645920"/>
            <a:ext cx="6583680" cy="45720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280160" y="1645920"/>
            <a:ext cx="6583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Leads:  [X00]/mo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955280" y="164592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25-35% →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0" y="2286000"/>
            <a:ext cx="5852160" cy="45720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645920" y="228600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MQLs:  [X00]/mo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589520" y="228600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30-40% →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011680" y="2926080"/>
            <a:ext cx="5120640" cy="45720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011680" y="292608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SQLs:  [X0]/mo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223760" y="292608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40-50% →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377440" y="3566160"/>
            <a:ext cx="4389120" cy="457200"/>
          </a:xfrm>
          <a:prstGeom prst="rect">
            <a:avLst/>
          </a:prstGeom>
          <a:solidFill>
            <a:srgbClr val="1E2761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377440" y="356616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Opportunities:  [X0]/mo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858000" y="35661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20-30% →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743200" y="4206240"/>
            <a:ext cx="3657600" cy="457200"/>
          </a:xfrm>
          <a:prstGeom prst="rect">
            <a:avLst/>
          </a:prstGeom>
          <a:solidFill>
            <a:srgbClr val="F4785C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2743200" y="42062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Customers:  [X]/mo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&amp; Demand Generation Plan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26974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5F5F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2697480" cy="73152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18872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TOFU — Awareness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645920"/>
            <a:ext cx="24231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Blog articles &amp; guides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media content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SEO-optimised pages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Infographics &amp; data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Podcast / video series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46120" y="1005840"/>
            <a:ext cx="26974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5F5F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46120" y="1005840"/>
            <a:ext cx="269748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0" name="Text 8"/>
          <p:cNvSpPr/>
          <p:nvPr/>
        </p:nvSpPr>
        <p:spPr>
          <a:xfrm>
            <a:off x="3383280" y="118872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MOFU — Consideration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83280" y="1645920"/>
            <a:ext cx="24231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Whitepapers &amp; reports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Webinars &amp; workshops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studies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Comparison guides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nurture sequences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26480" y="1005840"/>
            <a:ext cx="26974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5F5F5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126480" y="1005840"/>
            <a:ext cx="2697480" cy="73152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4" name="Text 12"/>
          <p:cNvSpPr/>
          <p:nvPr/>
        </p:nvSpPr>
        <p:spPr>
          <a:xfrm>
            <a:off x="6263640" y="118872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478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BOFU — Decision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63640" y="1645920"/>
            <a:ext cx="24231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demos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trial / freemium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calculators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testimonials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D2D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consultations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Budget</a:t>
            </a:r>
            <a:endParaRPr lang="en-US" sz="2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914400"/>
          <a:ext cx="4572000" cy="38404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303520" y="914400"/>
            <a:ext cx="3474720" cy="3840480"/>
          </a:xfrm>
          <a:prstGeom prst="rect">
            <a:avLst/>
          </a:prstGeom>
          <a:solidFill>
            <a:srgbClr val="F5F5F5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5486400" y="10058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Breakdown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0" y="155448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Demand Gen (35%)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0" y="178308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Paid ads, ABM, events sponsorship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5486400" y="21031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(25%)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486400" y="2331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Creation, SEO tools, freelancers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486400" y="265176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Events (15%)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486400" y="288036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Webinars, conferences, meetups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5486400" y="320040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(10%)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486400" y="342900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Design, PR, brand campaigns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5486400" y="374904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 &amp; Tech (15%)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486400" y="397764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MAP, CRM, analytics, ABM platform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486400" y="4206240"/>
            <a:ext cx="3108960" cy="411480"/>
          </a:xfrm>
          <a:prstGeom prst="rect">
            <a:avLst/>
          </a:prstGeom>
          <a:solidFill>
            <a:srgbClr val="F4785C"/>
          </a:solidFill>
          <a:ln/>
        </p:spPr>
      </p:sp>
      <p:sp>
        <p:nvSpPr>
          <p:cNvPr id="18" name="Text 15"/>
          <p:cNvSpPr/>
          <p:nvPr/>
        </p:nvSpPr>
        <p:spPr>
          <a:xfrm>
            <a:off x="5486400" y="42062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£[X]/month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365760" y="47091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marketingmary.ai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Go-to-Market Strategy Template - SaaS Edition</dc:title>
  <dc:subject>PptxGenJS Presentation</dc:subject>
  <dc:creator>Marketing Mary</dc:creator>
  <cp:lastModifiedBy>Marketing Mary</cp:lastModifiedBy>
  <cp:revision>1</cp:revision>
  <dcterms:created xsi:type="dcterms:W3CDTF">2026-04-24T17:26:14Z</dcterms:created>
  <dcterms:modified xsi:type="dcterms:W3CDTF">2026-04-24T17:26:14Z</dcterms:modified>
</cp:coreProperties>
</file>